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90600" y="1295400"/>
            <a:ext cx="7086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232025"/>
            <a:ext cx="64008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 rot="5400000">
            <a:off x="2324100" y="-38100"/>
            <a:ext cx="457200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 rot="5400000">
            <a:off x="4772025" y="2409825"/>
            <a:ext cx="5791200" cy="203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 rot="5400000">
            <a:off x="619125" y="447675"/>
            <a:ext cx="5791200" cy="59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4000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86300" y="1752600"/>
            <a:ext cx="4000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436225" y="6580"/>
            <a:ext cx="6708377" cy="106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36225" y="1267969"/>
            <a:ext cx="3223260" cy="52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3921342" y="1267969"/>
            <a:ext cx="3223260" cy="52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67092" y="646146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2245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36225" y="6580"/>
            <a:ext cx="6708377" cy="106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36225" y="1267969"/>
            <a:ext cx="3223260" cy="52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3921342" y="1267969"/>
            <a:ext cx="3223260" cy="5228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67092" y="6461465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22452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95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5867400" y="2971801"/>
            <a:ext cx="20574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ctr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33400" y="6477000"/>
            <a:ext cx="1905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4770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629400" y="6477000"/>
            <a:ext cx="2057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728645" y="1219200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Carter County Schools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4800600" y="3429000"/>
            <a:ext cx="9905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Standard of Excellence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2701001" y="1433452"/>
            <a:ext cx="3894992" cy="52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PACE</a:t>
            </a:r>
            <a:endParaRPr sz="4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362200"/>
            <a:ext cx="5157558" cy="329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3054" y="4267200"/>
            <a:ext cx="1771346" cy="177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2659" y="4495800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1181137">
            <a:off x="5471755" y="1825982"/>
            <a:ext cx="2894409" cy="255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-609600" y="706518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b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Goal Setting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457200" y="2133600"/>
            <a:ext cx="4935070" cy="2671973"/>
          </a:xfrm>
          <a:prstGeom prst="rect">
            <a:avLst/>
          </a:prstGeom>
          <a:gradFill>
            <a:gsLst>
              <a:gs pos="0">
                <a:srgbClr val="FF0000"/>
              </a:gs>
              <a:gs pos="58000">
                <a:srgbClr val="FFFF00"/>
              </a:gs>
              <a:gs pos="79000">
                <a:srgbClr val="00B0F0"/>
              </a:gs>
              <a:gs pos="100000">
                <a:srgbClr val="00B050"/>
              </a:gs>
            </a:gsLst>
            <a:lin ang="5400000" scaled="0"/>
          </a:gradFill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Goal Setting Process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are given a pre-assessment.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develop goals for the common/benchmark assessment.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input activities that will help them meet their goals. 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 monitor progress during each unit.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repeat the process for each unit.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-188048" y="1045088"/>
            <a:ext cx="4760048" cy="368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 12</a:t>
            </a:r>
            <a:b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30-60-90 Day Planning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3275" y="1045088"/>
            <a:ext cx="4579144" cy="48148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304800" y="457200"/>
            <a:ext cx="453201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</a:t>
            </a:r>
            <a:endParaRPr sz="54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0386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762000" y="91440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br>
              <a:rPr lang="en-US" sz="4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PLC Process</a:t>
            </a:r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939967" y="2491163"/>
            <a:ext cx="7264066" cy="3263504"/>
          </a:xfrm>
          <a:prstGeom prst="rect">
            <a:avLst/>
          </a:prstGeom>
          <a:gradFill>
            <a:gsLst>
              <a:gs pos="0">
                <a:srgbClr val="00B0F0"/>
              </a:gs>
              <a:gs pos="58999">
                <a:srgbClr val="00B050"/>
              </a:gs>
              <a:gs pos="83000">
                <a:srgbClr val="00B050"/>
              </a:gs>
              <a:gs pos="100000">
                <a:srgbClr val="6D6D6D"/>
              </a:gs>
            </a:gsLst>
            <a:lin ang="5400000" scaled="0"/>
          </a:gradFill>
          <a:ln w="6667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PLC Process Focus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 WE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standards and targets?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effective strategies to teach the standards?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analyze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data?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Identify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students who are not meeting standards?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 plan of action for improvement?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5"/>
              <a:buFont typeface="Arial"/>
              <a:buChar char="•"/>
            </a:pPr>
            <a:r>
              <a:rPr lang="en-US" sz="82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3930" y="2047696"/>
            <a:ext cx="6934200" cy="4346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9"/>
          <p:cNvSpPr/>
          <p:nvPr/>
        </p:nvSpPr>
        <p:spPr>
          <a:xfrm>
            <a:off x="2355025" y="304800"/>
            <a:ext cx="453201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PDSA</a:t>
            </a: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2590800" y="1828800"/>
            <a:ext cx="40703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Quizlet Live</a:t>
            </a:r>
            <a:endParaRPr sz="54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Close Reading PACE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1st Read(Key Ideas and Details)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P--Read closely to determine what the text says explicitly.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A--Annotate the text and answer questions, Timed Pair Share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C-RI 7.1 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E--Independently Read "The Power of Collective Efficacy"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Close Reading PACE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2nd Read(Craft and Structure)</a:t>
            </a: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P--Read closely to interpret words and phrases as they are used in a text.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A--Take notes in the left margin, answer questions, Timed Pair Share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C-RI 7. 4 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E--Independently Read "The Power of Collective Efficacy"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Close Reading PACE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3rd Read(Integration of Knowledge and Ideas)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P--Read closely to analyze how a text addresses a theme.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A--Take notes in the right margin, constructed response question, Timed Pair Share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C-RI 7. 9 (scaffolding) 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E--Independently Read "The Power of Collective Efficacy"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PACE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9535" y="3057474"/>
            <a:ext cx="6401129" cy="1962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Vision 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133600"/>
            <a:ext cx="3657600" cy="292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4038600" y="1371600"/>
            <a:ext cx="4800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Question Formulation Technique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Independent:  Write as many questions concerning the picture as you can in your quadrant on the placemat. (60 Seconds)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Timed Round Robin beginning with number 1.  (60 Seconds)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Consensus:  Choose your top three questions and write in the center box.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Label your questions as opened and closed.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Turn your closed questions to open.</a:t>
            </a:r>
            <a:endParaRPr/>
          </a:p>
          <a:p>
            <a:pPr marL="457200" marR="0" lvl="0" indent="-4572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Prioritize your questions. </a:t>
            </a:r>
            <a:endParaRPr/>
          </a:p>
          <a:p>
            <a: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76400"/>
            <a:ext cx="8153400" cy="374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body" idx="1"/>
          </p:nvPr>
        </p:nvSpPr>
        <p:spPr>
          <a:xfrm>
            <a:off x="4495800" y="3124200"/>
            <a:ext cx="3905642" cy="176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276EFF"/>
                </a:solidFill>
                <a:latin typeface="Arial"/>
                <a:ea typeface="Arial"/>
                <a:cs typeface="Arial"/>
                <a:sym typeface="Arial"/>
              </a:rPr>
              <a:t>Strategy Review</a:t>
            </a:r>
            <a:endParaRPr/>
          </a:p>
          <a:p>
            <a:pPr marL="0" marR="0" lvl="0" indent="0" algn="ctr" rtl="0">
              <a:spcBef>
                <a:spcPts val="88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Teacher Guide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2209800" y="304800"/>
            <a:ext cx="494225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Teacher Guide</a:t>
            </a:r>
            <a:endParaRPr sz="54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59126"/>
            <a:ext cx="3276600" cy="427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/>
          <p:nvPr/>
        </p:nvSpPr>
        <p:spPr>
          <a:xfrm>
            <a:off x="1066800" y="1219200"/>
            <a:ext cx="20313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 2</a:t>
            </a:r>
            <a:endParaRPr sz="54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533400" y="8382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Established expectations for administrators by Superintendent</a:t>
            </a:r>
            <a:br>
              <a:rPr lang="en-US" sz="32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401638" y="1828800"/>
            <a:ext cx="531336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 the Instructional Leader in your school</a:t>
            </a:r>
            <a:endParaRPr sz="2062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 a problem solver not an excuse finder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Know the assessment results of your school</a:t>
            </a:r>
            <a:endParaRPr sz="2062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Know the PD needs of your school and plan accordingly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Seek out opportunities for professional growth for yourself and the teachers you supervise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Support district initiatives for school improvement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Treat everyone fairly and with respect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12"/>
              </a:spcBef>
              <a:spcAft>
                <a:spcPts val="0"/>
              </a:spcAft>
              <a:buClr>
                <a:schemeClr val="dk2"/>
              </a:buClr>
              <a:buSzPts val="2062"/>
              <a:buFont typeface="Arial"/>
              <a:buChar char="•"/>
            </a:pPr>
            <a:r>
              <a:rPr lang="en-US" sz="2062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Professional courtesy to colleague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2"/>
          </p:nvPr>
        </p:nvSpPr>
        <p:spPr>
          <a:xfrm>
            <a:off x="5867400" y="2971800"/>
            <a:ext cx="2057400" cy="190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8" descr="Dotson logo (300 x 280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731" y="2057400"/>
            <a:ext cx="3050708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1" y="1447800"/>
            <a:ext cx="3352800" cy="268115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4040171" y="1412449"/>
            <a:ext cx="510382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AutoNum type="arabicPeriod"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Research: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does this picture exemplify the </a:t>
            </a:r>
            <a:r>
              <a:rPr lang="en-US" sz="2400" b="1" i="1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Standard of Excellence?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     Extending:  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How does your school exemplify the </a:t>
            </a:r>
            <a:r>
              <a:rPr lang="en-US" sz="2400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Standard of Excellence?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0" y="4625371"/>
            <a:ext cx="87630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B7CFFF"/>
              </a:buClr>
              <a:buSzPts val="2000"/>
              <a:buFont typeface="Arial"/>
              <a:buAutoNum type="arabicPeriod"/>
            </a:pPr>
            <a:r>
              <a:rPr lang="en-US" sz="2000" b="1" cap="none">
                <a:solidFill>
                  <a:srgbClr val="B7CFFF"/>
                </a:solidFill>
                <a:latin typeface="Arial"/>
                <a:ea typeface="Arial"/>
                <a:cs typeface="Arial"/>
                <a:sym typeface="Arial"/>
              </a:rPr>
              <a:t>Choose two colors of Post It Notes.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B7CFFF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B7CFFF"/>
                </a:solidFill>
                <a:latin typeface="Arial"/>
                <a:ea typeface="Arial"/>
                <a:cs typeface="Arial"/>
                <a:sym typeface="Arial"/>
              </a:rPr>
              <a:t>Answer the two questions on different colors.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B7CFFF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B7CFFF"/>
                </a:solidFill>
                <a:latin typeface="Arial"/>
                <a:ea typeface="Arial"/>
                <a:cs typeface="Arial"/>
                <a:sym typeface="Arial"/>
              </a:rPr>
              <a:t>Create a T Chart on your school’s chart paper labeling one side PICTURE and one side SCHOOL.</a:t>
            </a:r>
            <a:endParaRPr/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Clr>
                <a:srgbClr val="B7CFFF"/>
              </a:buClr>
              <a:buSzPts val="2000"/>
              <a:buFont typeface="Arial"/>
              <a:buAutoNum type="arabicPeriod"/>
            </a:pPr>
            <a:r>
              <a:rPr lang="en-US" sz="2000" b="1">
                <a:solidFill>
                  <a:srgbClr val="B7CFFF"/>
                </a:solidFill>
                <a:latin typeface="Arial"/>
                <a:ea typeface="Arial"/>
                <a:cs typeface="Arial"/>
                <a:sym typeface="Arial"/>
              </a:rPr>
              <a:t>Place Post It Notes on corresponding sides of the chart paper.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85800" y="135722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Connecting the Pieces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9"/>
          <p:cNvSpPr/>
          <p:nvPr/>
        </p:nvSpPr>
        <p:spPr>
          <a:xfrm rot="1405263">
            <a:off x="4536782" y="2579705"/>
            <a:ext cx="46009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Professional Learning </a:t>
            </a:r>
            <a:endParaRPr sz="32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925657"/>
            <a:ext cx="4095750" cy="539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 rot="-1635984">
            <a:off x="133437" y="3432445"/>
            <a:ext cx="4802280" cy="5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9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District/School  Instructional Framework</a:t>
            </a:r>
            <a:endParaRPr sz="3959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48341" y="533400"/>
            <a:ext cx="78485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Critical Piece</a:t>
            </a:r>
            <a:endParaRPr sz="4500" b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CLEAR EXPECTATIONS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97084">
            <a:off x="4198556" y="2167818"/>
            <a:ext cx="4328289" cy="38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376822" y="1185310"/>
            <a:ext cx="5767178" cy="73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Critical Piece</a:t>
            </a:r>
            <a:b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EXPLICIT INSTRUCTION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50" y="1668004"/>
            <a:ext cx="3260450" cy="443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5921" y="2847843"/>
            <a:ext cx="3274079" cy="3210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29" y="4114800"/>
            <a:ext cx="4434133" cy="199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610100" y="1828800"/>
            <a:ext cx="4265705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029" y="2110328"/>
            <a:ext cx="4367213" cy="18901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815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b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Instructional Planning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643" y="2251710"/>
            <a:ext cx="2206625" cy="220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5312" y="2004626"/>
            <a:ext cx="3542360" cy="354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3752546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 rot="-2042564">
            <a:off x="1167654" y="2904441"/>
            <a:ext cx="18256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 rot="-2717229">
            <a:off x="4292842" y="3606716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 rot="3561419">
            <a:off x="6733575" y="4598327"/>
            <a:ext cx="1231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080467" y="565045"/>
            <a:ext cx="472437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Critical Piece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BDA</a:t>
            </a:r>
            <a:endParaRPr sz="5400" b="1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-228600" y="1681878"/>
            <a:ext cx="9278471" cy="527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Critical Piece</a:t>
            </a:r>
            <a:br>
              <a:rPr lang="en-US" sz="4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BEFORE, DURING, AND AFTER READING</a:t>
            </a:r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411745" y="3505200"/>
            <a:ext cx="79977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SHOULDN’T </a:t>
            </a:r>
            <a:r>
              <a:rPr lang="en-US" sz="24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STOP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INSTRUCTION TO TEACH A READING STRATEGY.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RATHER STRATEGIES SHOULD BE THE METHOD IN WHICH WE TEACH OUR CONTENT.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ARE A MEANS TO OUR OUTCOME OF SUCCESSFUL READERS IN ANY CONTENT.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zzle_0409 print">
  <a:themeElements>
    <a:clrScheme name="Office Them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On-screen Show (4:3)</PresentationFormat>
  <Paragraphs>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Source Sans Pro</vt:lpstr>
      <vt:lpstr>puzzle_0409 print</vt:lpstr>
      <vt:lpstr>PowerPoint Presentation</vt:lpstr>
      <vt:lpstr>Vision </vt:lpstr>
      <vt:lpstr>Vision</vt:lpstr>
      <vt:lpstr>Connecting the Pieces</vt:lpstr>
      <vt:lpstr>District/School  Instructional Framework</vt:lpstr>
      <vt:lpstr>Critical Piece EXPLICIT INSTRUCTION</vt:lpstr>
      <vt:lpstr>Critical Piece  Instructional Planning</vt:lpstr>
      <vt:lpstr>PowerPoint Presentation</vt:lpstr>
      <vt:lpstr>Critical Piece BEFORE, DURING, AND AFTER READING</vt:lpstr>
      <vt:lpstr>Critical Piece PACE</vt:lpstr>
      <vt:lpstr>Critical Piece  Goal Setting</vt:lpstr>
      <vt:lpstr>Structure 12 30-60-90 Day Planning</vt:lpstr>
      <vt:lpstr>Critical Piece  PLC Process</vt:lpstr>
      <vt:lpstr>PowerPoint Presentation</vt:lpstr>
      <vt:lpstr>PowerPoint Presentation</vt:lpstr>
      <vt:lpstr>Close Reading PACE</vt:lpstr>
      <vt:lpstr>Close Reading PACE</vt:lpstr>
      <vt:lpstr>Close Reading PACE</vt:lpstr>
      <vt:lpstr>PACE</vt:lpstr>
      <vt:lpstr>PowerPoint Presentation</vt:lpstr>
      <vt:lpstr>PowerPoint Presentation</vt:lpstr>
      <vt:lpstr>PowerPoint Presentation</vt:lpstr>
      <vt:lpstr>Established expectations for administrators by Superintendent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Kouns, Pam</dc:creator>
  <cp:lastModifiedBy>Kouns, Pam</cp:lastModifiedBy>
  <cp:revision>1</cp:revision>
  <dcterms:modified xsi:type="dcterms:W3CDTF">2021-11-05T13:06:08Z</dcterms:modified>
</cp:coreProperties>
</file>